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268" r:id="rId4"/>
    <p:sldId id="282" r:id="rId5"/>
    <p:sldId id="277" r:id="rId6"/>
    <p:sldId id="257" r:id="rId7"/>
    <p:sldId id="256" r:id="rId8"/>
    <p:sldId id="259" r:id="rId9"/>
    <p:sldId id="278" r:id="rId10"/>
    <p:sldId id="279" r:id="rId11"/>
    <p:sldId id="280" r:id="rId12"/>
    <p:sldId id="281" r:id="rId13"/>
    <p:sldId id="263" r:id="rId14"/>
    <p:sldId id="264" r:id="rId15"/>
    <p:sldId id="265" r:id="rId16"/>
    <p:sldId id="266" r:id="rId17"/>
    <p:sldId id="267" r:id="rId18"/>
    <p:sldId id="272" r:id="rId19"/>
    <p:sldId id="271" r:id="rId20"/>
    <p:sldId id="283" r:id="rId21"/>
  </p:sldIdLst>
  <p:sldSz cx="10080625" cy="7559675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70" y="-120"/>
      </p:cViewPr>
      <p:guideLst>
        <p:guide orient="horz" pos="793"/>
        <p:guide orient="horz" pos="4195"/>
        <p:guide pos="680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181135C-605F-43A2-8222-14EB2F33D45B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A6D72EB-3338-45B5-9019-0E8396AFF1B0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/>
          <a:lstStyle/>
          <a:p>
            <a:endParaRPr lang="sk-SK" sz="281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6D72EB-3338-45B5-9019-0E8396AFF1B0}" type="slidenum">
              <a:rPr lang="x-none" smtClean="0"/>
              <a:pPr lvl="0"/>
              <a:t>4</a:t>
            </a:fld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/>
          <a:lstStyle/>
          <a:p>
            <a:endParaRPr lang="sk-SK" sz="281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/>
          <a:lstStyle/>
          <a:p>
            <a:endParaRPr lang="sk-SK" sz="281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6700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040"/>
          </a:xfrm>
        </p:spPr>
        <p:txBody>
          <a:bodyPr/>
          <a:lstStyle/>
          <a:p>
            <a:endParaRPr lang="sk-SK" sz="281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3EA4C2-3AAD-4859-8141-10C2DBE9774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D30AC-1D46-4E8E-9F6A-55E7BCB74B02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1BF31C-3894-415F-BB46-1BF7EACDF166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E98482-0A4D-487D-8011-8627085778EA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533CD0-4D3B-4A27-AFC7-6AB5DA45E16F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10D8D7-75C5-45E8-BA4A-E4876F78367E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3F738A-C0C8-43FB-B523-A5E35CD6203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4BA347-BF9A-436D-954C-0046CCC06474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24E3FF-F28A-4C1B-8C7B-69B58171FD21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03FD28-8022-4C12-AF08-E93CB5984620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B0EDC0-8F34-4B5F-979A-ACB76670839B}" type="slidenum">
              <a:rPr/>
              <a:pPr lvl="0"/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x-none"/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D8E4E28A-2355-4B63-992E-BAD98C783236}" type="slidenum">
              <a:rPr/>
              <a:pPr lvl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559"/>
              </a:spcBef>
              <a:spcAft>
                <a:spcPts val="0"/>
              </a:spcAft>
              <a:buSzPct val="45000"/>
              <a:buFont typeface="StarSymbol"/>
              <a:buNone/>
              <a:defRPr lang="sk-SK" sz="353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559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353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247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309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935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65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624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sk-SK" sz="485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0" marR="0" indent="0" rtl="0" hangingPunct="0">
        <a:spcBef>
          <a:spcPts val="1559"/>
        </a:spcBef>
        <a:spcAft>
          <a:spcPts val="0"/>
        </a:spcAft>
        <a:tabLst/>
        <a:defRPr lang="sk-SK" sz="353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559"/>
              </a:spcBef>
              <a:spcAft>
                <a:spcPts val="0"/>
              </a:spcAft>
              <a:buSzPct val="45000"/>
              <a:buFont typeface="StarSymbol"/>
              <a:buNone/>
              <a:defRPr lang="sk-SK" sz="353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559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353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247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309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935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65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624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21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hangingPunct="0">
        <a:tabLst/>
        <a:defRPr lang="sk-SK" sz="485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0" marR="0" indent="0" rtl="0" hangingPunct="0">
        <a:spcBef>
          <a:spcPts val="1559"/>
        </a:spcBef>
        <a:spcAft>
          <a:spcPts val="0"/>
        </a:spcAft>
        <a:tabLst/>
        <a:defRPr lang="sk-SK" sz="3530" b="0" i="0" u="none" strike="noStrike" kern="1200" cap="none" spc="0" baseline="0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_ROBOT\UTOPIA\TTSK\1VS\prezka\VUC-T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6046" y="3059757"/>
            <a:ext cx="3494506" cy="1584176"/>
          </a:xfrm>
          <a:prstGeom prst="rect">
            <a:avLst/>
          </a:prstGeom>
          <a:noFill/>
        </p:spPr>
      </p:pic>
      <p:pic>
        <p:nvPicPr>
          <p:cNvPr id="6147" name="Picture 3" descr="C:\_ROBOT\UTOPIA\TTSK\1VS\prezka\vuc-logo-trna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888" y="3305095"/>
            <a:ext cx="2052000" cy="1080000"/>
          </a:xfrm>
          <a:prstGeom prst="rect">
            <a:avLst/>
          </a:prstGeom>
          <a:noFill/>
        </p:spPr>
      </p:pic>
      <p:pic>
        <p:nvPicPr>
          <p:cNvPr id="6148" name="Picture 4" descr="C:\_ROBOT\UTOPIA\ROS HLOHOVEC\konferencia\loga\utopia_logo_lay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145" y="3377126"/>
            <a:ext cx="1137583" cy="978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Občianske projekty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  <p:sp>
        <p:nvSpPr>
          <p:cNvPr id="8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540" y="1258889"/>
            <a:ext cx="8281292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ktoré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re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v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italizova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li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verejné priestranstvo</a:t>
            </a:r>
          </a:p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endParaRPr lang="x-none" sz="25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4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912" y="3923185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Revitalizácia vinice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5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5400352" y="6514211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Gaudího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 dielňa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6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912" y="6515473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Orechy pre ľudí</a:t>
            </a:r>
            <a:endParaRPr lang="x-none" sz="230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9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5976416" y="3923185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Plochy pre 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streetart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pic>
        <p:nvPicPr>
          <p:cNvPr id="5122" name="Picture 2" descr="C:\Users\pc\Downloads\14572366_1855141861431690_4969213151246590445_n.jpg"/>
          <p:cNvPicPr>
            <a:picLocks noChangeAspect="1" noChangeArrowheads="1"/>
          </p:cNvPicPr>
          <p:nvPr/>
        </p:nvPicPr>
        <p:blipFill>
          <a:blip r:embed="rId2" cstate="print"/>
          <a:srcRect t="6250"/>
          <a:stretch>
            <a:fillRect/>
          </a:stretch>
        </p:blipFill>
        <p:spPr bwMode="auto">
          <a:xfrm>
            <a:off x="5976417" y="1763613"/>
            <a:ext cx="2304256" cy="2160240"/>
          </a:xfrm>
          <a:prstGeom prst="rect">
            <a:avLst/>
          </a:prstGeom>
          <a:noFill/>
        </p:spPr>
      </p:pic>
      <p:pic>
        <p:nvPicPr>
          <p:cNvPr id="5123" name="Picture 3" descr="C:\Users\pc\Downloads\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28344" y="4346900"/>
            <a:ext cx="2880320" cy="2160240"/>
          </a:xfrm>
          <a:prstGeom prst="rect">
            <a:avLst/>
          </a:prstGeom>
          <a:noFill/>
        </p:spPr>
      </p:pic>
      <p:pic>
        <p:nvPicPr>
          <p:cNvPr id="5124" name="Picture 4" descr="C:\Users\pc\Downloads\ludia_all.jpg"/>
          <p:cNvPicPr>
            <a:picLocks noChangeAspect="1" noChangeArrowheads="1"/>
          </p:cNvPicPr>
          <p:nvPr/>
        </p:nvPicPr>
        <p:blipFill>
          <a:blip r:embed="rId4" cstate="print"/>
          <a:srcRect t="3299"/>
          <a:stretch>
            <a:fillRect/>
          </a:stretch>
        </p:blipFill>
        <p:spPr bwMode="auto">
          <a:xfrm>
            <a:off x="1448273" y="1763613"/>
            <a:ext cx="3880071" cy="2110532"/>
          </a:xfrm>
          <a:prstGeom prst="rect">
            <a:avLst/>
          </a:prstGeom>
          <a:noFill/>
        </p:spPr>
      </p:pic>
      <p:pic>
        <p:nvPicPr>
          <p:cNvPr id="5125" name="Picture 5" descr="C:\Users\pc\Downloads\22815225_757467687770669_587661736951988046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912" y="4347035"/>
            <a:ext cx="2879960" cy="21599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079500" y="539477"/>
            <a:ext cx="8641332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Fázy</a:t>
            </a:r>
            <a:r>
              <a:rPr kumimoji="0" lang="sk-SK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 </a:t>
            </a:r>
            <a:r>
              <a:rPr kumimoji="0" lang="sk-SK" sz="4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participatívneho</a:t>
            </a:r>
            <a:r>
              <a:rPr kumimoji="0" lang="sk-SK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 rozpočtovania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079500" y="1258889"/>
            <a:ext cx="8281292" cy="54006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- pilotný ročník PR TTSK prebehne v jednom kalendárnom roku</a:t>
            </a:r>
            <a:endParaRPr lang="sk-SK" sz="2500" dirty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1) </a:t>
            </a:r>
            <a:r>
              <a:rPr lang="sk-SK" sz="2500" b="1" dirty="0" smtClean="0">
                <a:solidFill>
                  <a:srgbClr val="000000"/>
                </a:solidFill>
                <a:latin typeface="Myriad Pro" pitchFamily="34" charset="0"/>
              </a:rPr>
              <a:t>Príprava projektov </a:t>
            </a: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	– január- marec 2019</a:t>
            </a: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2) </a:t>
            </a:r>
            <a:r>
              <a:rPr lang="sk-SK" sz="2500" b="1" dirty="0" smtClean="0">
                <a:solidFill>
                  <a:srgbClr val="000000"/>
                </a:solidFill>
                <a:latin typeface="Myriad Pro" pitchFamily="34" charset="0"/>
              </a:rPr>
              <a:t>Rozhodovanie </a:t>
            </a: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		– máj 2019</a:t>
            </a: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3) </a:t>
            </a:r>
            <a:r>
              <a:rPr lang="sk-SK" sz="2500" b="1" dirty="0" smtClean="0">
                <a:solidFill>
                  <a:srgbClr val="000000"/>
                </a:solidFill>
                <a:latin typeface="Myriad Pro" pitchFamily="34" charset="0"/>
              </a:rPr>
              <a:t>Realizácia	</a:t>
            </a: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	- jún - december 2019</a:t>
            </a: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4) </a:t>
            </a:r>
            <a:r>
              <a:rPr lang="sk-SK" sz="2500" b="1" dirty="0" err="1" smtClean="0">
                <a:solidFill>
                  <a:srgbClr val="000000"/>
                </a:solidFill>
                <a:latin typeface="Myriad Pro" pitchFamily="34" charset="0"/>
              </a:rPr>
              <a:t>Evaluácia</a:t>
            </a:r>
            <a:r>
              <a:rPr lang="sk-SK" sz="2500" b="1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sk-SK" sz="2500" dirty="0" smtClean="0">
                <a:solidFill>
                  <a:srgbClr val="000000"/>
                </a:solidFill>
                <a:latin typeface="Myriad Pro" pitchFamily="34" charset="0"/>
              </a:rPr>
              <a:t>		– január 2020</a:t>
            </a: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Arial" pitchFamily="34"/>
            </a:endParaRP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Arial" pitchFamily="34"/>
            </a:endParaRPr>
          </a:p>
          <a:p>
            <a:pPr lvl="0">
              <a:buNone/>
            </a:pPr>
            <a:endParaRPr lang="sk-SK" sz="2500" dirty="0" smtClean="0">
              <a:solidFill>
                <a:srgbClr val="000000"/>
              </a:solidFill>
              <a:latin typeface="Arial" pitchFamily="34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x-none" sz="25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559"/>
              </a:spcBef>
              <a:spcAft>
                <a:spcPts val="0"/>
              </a:spcAft>
              <a:buClrTx/>
              <a:buSzPct val="45000"/>
              <a:buFontTx/>
              <a:buChar char="-"/>
              <a:tabLst/>
              <a:defRPr/>
            </a:pPr>
            <a:endParaRPr kumimoji="0" lang="x-none" sz="25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Liberation Sans" pitchFamily="18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1559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x-none" sz="25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sap Medium" pitchFamily="18"/>
              <a:ea typeface="Microsoft YaHei" pitchFamily="2"/>
              <a:cs typeface="Arial Unicode M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8"/>
            <a:ext cx="8425308" cy="5400675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0"/>
              </a:spcBef>
              <a:buNone/>
            </a:pPr>
            <a:endParaRPr lang="sk-SK" sz="2500" dirty="0" smtClean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5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u="sng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 smtClean="0">
                <a:solidFill>
                  <a:srgbClr val="000000"/>
                </a:solidFill>
                <a:latin typeface="Myriad Pro" pitchFamily="34" charset="0"/>
              </a:rPr>
              <a:t>Verejné </a:t>
            </a:r>
            <a:r>
              <a:rPr lang="sk-SK" sz="2300" u="sng" dirty="0">
                <a:solidFill>
                  <a:srgbClr val="000000"/>
                </a:solidFill>
                <a:latin typeface="Myriad Pro" pitchFamily="34" charset="0"/>
              </a:rPr>
              <a:t>stretnutia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- prebehnú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na 12 miestach v TTSK (11 miest, 1 obec)</a:t>
            </a: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informovanie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o </a:t>
            </a:r>
            <a:r>
              <a:rPr lang="sk-SK" sz="2300" dirty="0" err="1">
                <a:solidFill>
                  <a:srgbClr val="000000"/>
                </a:solidFill>
                <a:latin typeface="Myriad Pro" pitchFamily="34" charset="0"/>
              </a:rPr>
              <a:t>participatívnom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 rozpočte </a:t>
            </a: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rozpracovanie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návrhov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občianskych projektov</a:t>
            </a: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>
                <a:solidFill>
                  <a:srgbClr val="000000"/>
                </a:solidFill>
                <a:latin typeface="Myriad Pro" pitchFamily="34" charset="0"/>
              </a:rPr>
              <a:t>Odovzdanie projektového formulára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- odoslanie návrhu projektu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elektronicky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na stránke </a:t>
            </a:r>
            <a:r>
              <a:rPr lang="sk-SK" sz="2300" b="1" dirty="0" err="1" smtClean="0">
                <a:solidFill>
                  <a:srgbClr val="000000"/>
                </a:solidFill>
                <a:latin typeface="Myriad Pro" pitchFamily="34" charset="0"/>
              </a:rPr>
              <a:t>tvorimekraj.egrant.sk</a:t>
            </a:r>
            <a:endParaRPr lang="sk-SK" sz="2300" b="1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>
                <a:solidFill>
                  <a:srgbClr val="000000"/>
                </a:solidFill>
                <a:latin typeface="Myriad Pro" pitchFamily="34" charset="0"/>
              </a:rPr>
              <a:t>Posúdenie realizovateľnosti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- projektový tím úradu posúdi realizovateľnosť konceptov návrhov, prípadne požiada o doplnenie náležitostí</a:t>
            </a:r>
          </a:p>
          <a:p>
            <a:pPr marL="0" lvl="0" indent="0" algn="l">
              <a:spcBef>
                <a:spcPts val="0"/>
              </a:spcBef>
              <a:buNone/>
            </a:pPr>
            <a:endParaRPr lang="sk-SK" sz="25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500" u="sng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5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5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5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Príprava projektov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8"/>
            <a:ext cx="7921625" cy="5326592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prebieha formou </a:t>
            </a:r>
            <a:r>
              <a:rPr lang="sk-SK" sz="2300" dirty="0" err="1">
                <a:solidFill>
                  <a:srgbClr val="000000"/>
                </a:solidFill>
                <a:latin typeface="Myriad Pro" pitchFamily="34" charset="0"/>
              </a:rPr>
              <a:t>deliberatívneho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 fóra a elektronického hlasovania</a:t>
            </a: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 err="1">
                <a:solidFill>
                  <a:srgbClr val="000000"/>
                </a:solidFill>
                <a:latin typeface="Myriad Pro" pitchFamily="34" charset="0"/>
              </a:rPr>
              <a:t>Deliberatívne</a:t>
            </a:r>
            <a:r>
              <a:rPr lang="sk-SK" sz="2300" u="sng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sk-SK" sz="2300" u="sng" dirty="0" smtClean="0">
                <a:solidFill>
                  <a:srgbClr val="000000"/>
                </a:solidFill>
                <a:latin typeface="Myriad Pro" pitchFamily="34" charset="0"/>
              </a:rPr>
              <a:t>fórum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tvoria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zástupcovia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úradu TTSK,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poslanci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TTSK a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zástupcovia mimovládnych organizácií, prebieha v dvoch kolách:</a:t>
            </a: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1)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členovia DF stanovia kritériá hodnotenia projektov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2)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zástupcovia DF v rámci druhého verejného stretnutia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hodnotia návrhy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za prítomnosti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predkladateľov projektov</a:t>
            </a: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 smtClean="0">
                <a:solidFill>
                  <a:srgbClr val="000000"/>
                </a:solidFill>
                <a:latin typeface="Myriad Pro" pitchFamily="34" charset="0"/>
              </a:rPr>
              <a:t>Verejné hlasovanie</a:t>
            </a:r>
            <a:endParaRPr lang="sk-SK" sz="2300" u="sng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b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ude prebiehať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elektronicky na webovej stránke </a:t>
            </a:r>
            <a:r>
              <a:rPr lang="sk-SK" sz="2300" b="1" dirty="0" err="1" smtClean="0">
                <a:solidFill>
                  <a:srgbClr val="000000"/>
                </a:solidFill>
                <a:latin typeface="Myriad Pro" pitchFamily="34" charset="0"/>
              </a:rPr>
              <a:t>tvorimekraj.hlasobcanov.sk</a:t>
            </a:r>
            <a:endParaRPr lang="sk-SK" sz="2300" b="1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občania hlasujú minimálne za 3 občianske projekty</a:t>
            </a: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>
                <a:solidFill>
                  <a:srgbClr val="000000"/>
                </a:solidFill>
                <a:latin typeface="Arial" pitchFamily="34"/>
              </a:rPr>
              <a:t>	</a:t>
            </a: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Rozhodovanie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7"/>
            <a:ext cx="8353300" cy="5400675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0"/>
              </a:spcBef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 smtClean="0">
                <a:solidFill>
                  <a:srgbClr val="000000"/>
                </a:solidFill>
                <a:latin typeface="Myriad Pro" pitchFamily="34" charset="0"/>
              </a:rPr>
              <a:t>Realizácia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	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priebežná dokumentácia projektu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- vzájomná súčinnosť predkladateľov projektov s úradom TTSK</a:t>
            </a: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 err="1" smtClean="0">
                <a:solidFill>
                  <a:srgbClr val="000000"/>
                </a:solidFill>
                <a:latin typeface="Myriad Pro" pitchFamily="34" charset="0"/>
              </a:rPr>
              <a:t>Evaluácia</a:t>
            </a:r>
            <a:r>
              <a:rPr lang="sk-SK" sz="2300" u="sng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		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zhodnotenie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pilotného ročníka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PR TTSK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zo strany zástupcov úradu a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predkladateľov projektov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formou dotazníkového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prieskumu</a:t>
            </a:r>
          </a:p>
          <a:p>
            <a:pPr marL="0" lvl="0" indent="0" algn="l">
              <a:spcBef>
                <a:spcPts val="0"/>
              </a:spcBef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u="sng" dirty="0" smtClean="0">
                <a:solidFill>
                  <a:srgbClr val="000000"/>
                </a:solidFill>
                <a:latin typeface="Myriad Pro" pitchFamily="34" charset="0"/>
              </a:rPr>
              <a:t>Dokumenty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zverejnené na webe </a:t>
            </a:r>
            <a:r>
              <a:rPr lang="sk-SK" sz="2300" b="1" dirty="0" err="1" smtClean="0">
                <a:solidFill>
                  <a:srgbClr val="000000"/>
                </a:solidFill>
                <a:latin typeface="Myriad Pro" pitchFamily="34" charset="0"/>
              </a:rPr>
              <a:t>tvorimekraj.sk</a:t>
            </a:r>
            <a:endParaRPr lang="sk-SK" sz="2300" b="1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sk-SK" sz="2300" b="1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sk-SK" sz="1350" dirty="0" smtClean="0">
                <a:solidFill>
                  <a:srgbClr val="000000"/>
                </a:solidFill>
                <a:latin typeface="Myriad Pro" pitchFamily="34" charset="0"/>
              </a:rPr>
              <a:t>1) </a:t>
            </a:r>
            <a:r>
              <a:rPr lang="sk-SK" sz="1350" dirty="0" smtClean="0">
                <a:latin typeface="Myriad Pro" pitchFamily="34" charset="0"/>
              </a:rPr>
              <a:t>Zásady </a:t>
            </a:r>
            <a:r>
              <a:rPr lang="sk-SK" sz="1350" dirty="0" err="1" smtClean="0">
                <a:latin typeface="Myriad Pro" pitchFamily="34" charset="0"/>
              </a:rPr>
              <a:t>participatívneho</a:t>
            </a:r>
            <a:r>
              <a:rPr lang="sk-SK" sz="1350" dirty="0" smtClean="0">
                <a:latin typeface="Myriad Pro" pitchFamily="34" charset="0"/>
              </a:rPr>
              <a:t> rozpočtu Trnavského samosprávneho kraja</a:t>
            </a:r>
            <a:endParaRPr lang="sk-SK" sz="135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sk-SK" sz="1350" dirty="0" smtClean="0">
                <a:solidFill>
                  <a:srgbClr val="000000"/>
                </a:solidFill>
                <a:latin typeface="Myriad Pro" pitchFamily="34" charset="0"/>
              </a:rPr>
              <a:t>2)Výzva pre podávanie návrhov projektov </a:t>
            </a:r>
            <a:r>
              <a:rPr lang="sk-SK" sz="1350" dirty="0" err="1" smtClean="0">
                <a:solidFill>
                  <a:srgbClr val="000000"/>
                </a:solidFill>
                <a:latin typeface="Myriad Pro" pitchFamily="34" charset="0"/>
              </a:rPr>
              <a:t>participatívneho</a:t>
            </a:r>
            <a:r>
              <a:rPr lang="sk-SK" sz="1350" dirty="0" smtClean="0">
                <a:solidFill>
                  <a:srgbClr val="000000"/>
                </a:solidFill>
                <a:latin typeface="Myriad Pro" pitchFamily="34" charset="0"/>
              </a:rPr>
              <a:t> rozpočtu Trnavského samosprávneho kraja pre rok 2019</a:t>
            </a:r>
            <a:endParaRPr lang="sk-SK" sz="135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0"/>
              </a:spcBef>
              <a:buFontTx/>
              <a:buChar char="-"/>
            </a:pPr>
            <a:endParaRPr lang="sk-SK" sz="23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Realizácia a </a:t>
            </a:r>
            <a:r>
              <a:rPr kumimoji="0" lang="sk-SK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Evaluácia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/>
          </p:cNvSpPr>
          <p:nvPr/>
        </p:nvSpPr>
        <p:spPr>
          <a:xfrm>
            <a:off x="1079500" y="1258887"/>
            <a:ext cx="8353300" cy="5400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kumimoji="0" lang="sk-SK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>
              <a:lnSpc>
                <a:spcPct val="100000"/>
              </a:lnSpc>
              <a:buNone/>
            </a:pPr>
            <a:r>
              <a:rPr lang="en-GB" sz="2300" b="1" u="sng" dirty="0" smtClean="0">
                <a:latin typeface="Myriad Pro" pitchFamily="34" charset="0"/>
              </a:rPr>
              <a:t>KTO? </a:t>
            </a:r>
          </a:p>
          <a:p>
            <a:pPr>
              <a:lnSpc>
                <a:spcPct val="100000"/>
              </a:lnSpc>
              <a:buNone/>
            </a:pPr>
            <a:r>
              <a:rPr lang="sk-SK" sz="2300" dirty="0" smtClean="0">
                <a:latin typeface="Myriad Pro" pitchFamily="34" charset="0"/>
              </a:rPr>
              <a:t>Kto je </a:t>
            </a:r>
            <a:r>
              <a:rPr lang="en-GB" sz="2300" dirty="0" err="1" smtClean="0">
                <a:latin typeface="Myriad Pro" pitchFamily="34" charset="0"/>
              </a:rPr>
              <a:t>nositeľom</a:t>
            </a:r>
            <a:r>
              <a:rPr lang="en-GB" sz="2300" dirty="0" smtClean="0">
                <a:latin typeface="Myriad Pro" pitchFamily="34" charset="0"/>
              </a:rPr>
              <a:t> </a:t>
            </a:r>
            <a:r>
              <a:rPr lang="en-GB" sz="2300" dirty="0" err="1" smtClean="0">
                <a:latin typeface="Myriad Pro" pitchFamily="34" charset="0"/>
              </a:rPr>
              <a:t>projektu</a:t>
            </a:r>
            <a:r>
              <a:rPr lang="en-GB" sz="2300" dirty="0" smtClean="0">
                <a:latin typeface="Myriad Pro" pitchFamily="34" charset="0"/>
              </a:rPr>
              <a:t> (</a:t>
            </a:r>
            <a:r>
              <a:rPr lang="en-GB" sz="2300" dirty="0" err="1" smtClean="0">
                <a:latin typeface="Myriad Pro" pitchFamily="34" charset="0"/>
              </a:rPr>
              <a:t>fyzická</a:t>
            </a:r>
            <a:r>
              <a:rPr lang="en-GB" sz="2300" dirty="0" smtClean="0">
                <a:latin typeface="Myriad Pro" pitchFamily="34" charset="0"/>
              </a:rPr>
              <a:t> </a:t>
            </a:r>
            <a:r>
              <a:rPr lang="en-GB" sz="2300" dirty="0" err="1" smtClean="0">
                <a:latin typeface="Myriad Pro" pitchFamily="34" charset="0"/>
              </a:rPr>
              <a:t>osoba</a:t>
            </a:r>
            <a:r>
              <a:rPr lang="en-GB" sz="2300" dirty="0" smtClean="0">
                <a:latin typeface="Myriad Pro" pitchFamily="34" charset="0"/>
              </a:rPr>
              <a:t>, </a:t>
            </a:r>
            <a:r>
              <a:rPr lang="en-GB" sz="2300" dirty="0" err="1" smtClean="0">
                <a:latin typeface="Myriad Pro" pitchFamily="34" charset="0"/>
              </a:rPr>
              <a:t>organizácia</a:t>
            </a:r>
            <a:r>
              <a:rPr lang="en-GB" sz="2300" dirty="0" smtClean="0">
                <a:latin typeface="Myriad Pro" pitchFamily="34" charset="0"/>
              </a:rPr>
              <a:t>)</a:t>
            </a:r>
            <a:endParaRPr lang="sk-SK" sz="2300" dirty="0" smtClean="0">
              <a:latin typeface="Myriad Pro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sk-SK" sz="2300" u="sng" dirty="0" smtClean="0">
              <a:latin typeface="Myriad Pro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sz="2300" b="1" u="sng" dirty="0" smtClean="0">
                <a:latin typeface="Myriad Pro" pitchFamily="34" charset="0"/>
              </a:rPr>
              <a:t>ČO?</a:t>
            </a:r>
          </a:p>
          <a:p>
            <a:pPr>
              <a:lnSpc>
                <a:spcPct val="100000"/>
              </a:lnSpc>
              <a:buNone/>
            </a:pPr>
            <a:r>
              <a:rPr lang="sk-SK" sz="2300" dirty="0" smtClean="0">
                <a:latin typeface="Myriad Pro" pitchFamily="34" charset="0"/>
              </a:rPr>
              <a:t>Idea, obsah, služba, alebo aktivita, ktorá je cieľom projektu</a:t>
            </a:r>
          </a:p>
          <a:p>
            <a:pPr>
              <a:lnSpc>
                <a:spcPct val="100000"/>
              </a:lnSpc>
              <a:buNone/>
            </a:pPr>
            <a:endParaRPr lang="sk-SK" sz="2300" u="sng" dirty="0" smtClean="0">
              <a:latin typeface="Myriad Pro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sz="2300" b="1" u="sng" dirty="0" smtClean="0">
                <a:latin typeface="Myriad Pro" pitchFamily="34" charset="0"/>
              </a:rPr>
              <a:t>PRE KOHO? </a:t>
            </a:r>
          </a:p>
          <a:p>
            <a:pPr>
              <a:buNone/>
            </a:pPr>
            <a:r>
              <a:rPr lang="en-GB" sz="2300" dirty="0" err="1" smtClean="0">
                <a:latin typeface="Myriad Pro" pitchFamily="34" charset="0"/>
              </a:rPr>
              <a:t>Cieľová</a:t>
            </a:r>
            <a:r>
              <a:rPr lang="en-GB" sz="2300" dirty="0" smtClean="0">
                <a:latin typeface="Myriad Pro" pitchFamily="34" charset="0"/>
              </a:rPr>
              <a:t> </a:t>
            </a:r>
            <a:r>
              <a:rPr lang="en-GB" sz="2300" dirty="0" err="1" smtClean="0">
                <a:latin typeface="Myriad Pro" pitchFamily="34" charset="0"/>
              </a:rPr>
              <a:t>skupina</a:t>
            </a:r>
            <a:r>
              <a:rPr lang="sk-SK" sz="2300" dirty="0" smtClean="0">
                <a:latin typeface="Myriad Pro" pitchFamily="34" charset="0"/>
              </a:rPr>
              <a:t>, pre ktorú je projekt určený</a:t>
            </a:r>
            <a:endParaRPr lang="en-GB" sz="2300" dirty="0" smtClean="0">
              <a:latin typeface="Myriad Pro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sk-SK" sz="2300" u="sng" dirty="0" smtClean="0">
              <a:latin typeface="Myriad Pro" pitchFamily="34" charset="0"/>
            </a:endParaRPr>
          </a:p>
          <a:p>
            <a:pPr>
              <a:buNone/>
            </a:pPr>
            <a:r>
              <a:rPr lang="en-GB" sz="2300" b="1" u="sng" dirty="0" smtClean="0">
                <a:latin typeface="Myriad Pro" pitchFamily="34" charset="0"/>
              </a:rPr>
              <a:t>KDE?</a:t>
            </a:r>
          </a:p>
          <a:p>
            <a:pPr>
              <a:lnSpc>
                <a:spcPct val="100000"/>
              </a:lnSpc>
              <a:buNone/>
            </a:pPr>
            <a:r>
              <a:rPr lang="sk-SK" sz="2300" dirty="0" smtClean="0">
                <a:latin typeface="Myriad Pro" pitchFamily="34" charset="0"/>
              </a:rPr>
              <a:t>Miesto realizácie projektu</a:t>
            </a:r>
            <a:endParaRPr lang="en-GB" sz="2300" dirty="0" smtClean="0">
              <a:latin typeface="Myriad Pro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sk-SK" sz="2300" u="sng" dirty="0" smtClean="0">
              <a:latin typeface="Myriad Pro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GB" sz="2300" b="1" u="sng" dirty="0" smtClean="0">
                <a:latin typeface="Myriad Pro" pitchFamily="34" charset="0"/>
              </a:rPr>
              <a:t>AKO?</a:t>
            </a:r>
          </a:p>
          <a:p>
            <a:pPr>
              <a:buNone/>
            </a:pPr>
            <a:r>
              <a:rPr lang="en-GB" sz="2300" dirty="0" err="1" smtClean="0">
                <a:latin typeface="Myriad Pro" pitchFamily="34" charset="0"/>
              </a:rPr>
              <a:t>Potrebné</a:t>
            </a:r>
            <a:r>
              <a:rPr lang="en-GB" sz="2300" dirty="0" smtClean="0">
                <a:latin typeface="Myriad Pro" pitchFamily="34" charset="0"/>
              </a:rPr>
              <a:t> </a:t>
            </a:r>
            <a:r>
              <a:rPr lang="en-GB" sz="2300" dirty="0" err="1" smtClean="0">
                <a:latin typeface="Myriad Pro" pitchFamily="34" charset="0"/>
              </a:rPr>
              <a:t>aktivity</a:t>
            </a:r>
            <a:r>
              <a:rPr lang="en-GB" sz="2300" dirty="0" smtClean="0">
                <a:latin typeface="Myriad Pro" pitchFamily="34" charset="0"/>
              </a:rPr>
              <a:t> </a:t>
            </a:r>
            <a:r>
              <a:rPr lang="en-GB" sz="2300" dirty="0" err="1" smtClean="0">
                <a:latin typeface="Myriad Pro" pitchFamily="34" charset="0"/>
              </a:rPr>
              <a:t>od</a:t>
            </a:r>
            <a:r>
              <a:rPr lang="en-GB" sz="2300" dirty="0" smtClean="0">
                <a:latin typeface="Myriad Pro" pitchFamily="34" charset="0"/>
              </a:rPr>
              <a:t> </a:t>
            </a:r>
            <a:r>
              <a:rPr lang="sk-SK" sz="2300" dirty="0" smtClean="0">
                <a:latin typeface="Myriad Pro" pitchFamily="34" charset="0"/>
              </a:rPr>
              <a:t>nositeľov projektu a župného úradu</a:t>
            </a:r>
            <a:endParaRPr kumimoji="0" lang="sk-SK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Rozpracovanie</a:t>
            </a:r>
            <a:r>
              <a:rPr kumimoji="0" lang="sk-SK" sz="4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 projektov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/>
          </p:cNvSpPr>
          <p:nvPr/>
        </p:nvSpPr>
        <p:spPr>
          <a:xfrm>
            <a:off x="1079500" y="1258887"/>
            <a:ext cx="8353300" cy="5400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k-SK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Arial" pitchFamily="34"/>
              <a:ea typeface="Microsoft YaHei" pitchFamily="2"/>
              <a:cs typeface="Arial Unicode MS" pitchFamily="2"/>
            </a:endParaRP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* </a:t>
            </a:r>
            <a:r>
              <a:rPr lang="sk-SK" sz="2300" dirty="0" err="1" smtClean="0">
                <a:latin typeface="Myriad Pro" pitchFamily="34" charset="0"/>
              </a:rPr>
              <a:t>tvorimekraj.egrant.sk</a:t>
            </a:r>
            <a:endParaRPr lang="sk-SK" sz="2300" dirty="0" smtClean="0">
              <a:latin typeface="Myriad Pro" pitchFamily="34" charset="0"/>
            </a:endParaRPr>
          </a:p>
          <a:p>
            <a:pPr lvl="0" hangingPunct="0">
              <a:buNone/>
            </a:pPr>
            <a:r>
              <a:rPr kumimoji="0" lang="sk-SK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Myriad Pro" pitchFamily="34" charset="0"/>
                <a:ea typeface="Microsoft YaHei" pitchFamily="2"/>
                <a:cs typeface="Arial Unicode MS" pitchFamily="2"/>
              </a:rPr>
              <a:t>* projektový formulár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Podávanie projektov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/>
          </p:cNvSpPr>
          <p:nvPr/>
        </p:nvSpPr>
        <p:spPr>
          <a:xfrm>
            <a:off x="1079500" y="1258887"/>
            <a:ext cx="8353300" cy="5400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k-SK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lang="sk-SK" sz="23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k-SK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lang="sk-SK" sz="23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k-SK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Vyhlásenie a zverejnenie výzvy	10.01.2019 </a:t>
            </a: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Verejné stretnutia (1. kolo) 		15.01.2019 – 07.02.2019 </a:t>
            </a:r>
          </a:p>
          <a:p>
            <a:pPr lvl="0" hangingPunct="0">
              <a:buNone/>
            </a:pPr>
            <a:r>
              <a:rPr lang="sk-SK" sz="2300" dirty="0" err="1" smtClean="0">
                <a:latin typeface="Myriad Pro" pitchFamily="34" charset="0"/>
              </a:rPr>
              <a:t>Deliberatívne</a:t>
            </a:r>
            <a:r>
              <a:rPr lang="sk-SK" sz="2300" dirty="0" smtClean="0">
                <a:latin typeface="Myriad Pro" pitchFamily="34" charset="0"/>
              </a:rPr>
              <a:t> fórum</a:t>
            </a:r>
            <a:r>
              <a:rPr lang="sk-SK" sz="2300" dirty="0">
                <a:latin typeface="Myriad Pro" pitchFamily="34" charset="0"/>
              </a:rPr>
              <a:t> </a:t>
            </a:r>
            <a:r>
              <a:rPr lang="sk-SK" sz="2300" dirty="0" smtClean="0">
                <a:latin typeface="Myriad Pro" pitchFamily="34" charset="0"/>
              </a:rPr>
              <a:t>(1. kolo) 	05.03.2019 </a:t>
            </a: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Podávanie projektov žiadateľmi 	22.03.2019 </a:t>
            </a: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Verejné stretnutia (2. kolo) 		09.04.2019 – 07.05.2019 </a:t>
            </a: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Hlasovanie 				10.05.2019 – 23.05.2019 </a:t>
            </a: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Zverejnenie výsledkov 		27.05.2019 </a:t>
            </a: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Realizácia projektov 			01.06.2019 – 24.11.2019 </a:t>
            </a:r>
          </a:p>
          <a:p>
            <a:pPr lvl="0" hangingPunct="0">
              <a:buNone/>
            </a:pPr>
            <a:r>
              <a:rPr lang="sk-SK" sz="2300" dirty="0" smtClean="0">
                <a:latin typeface="Myriad Pro" pitchFamily="34" charset="0"/>
              </a:rPr>
              <a:t>Vyúčtovanie projektov 		13.12.2019</a:t>
            </a:r>
          </a:p>
          <a:p>
            <a:pPr lvl="0" hangingPunct="0">
              <a:buNone/>
            </a:pPr>
            <a:endParaRPr kumimoji="0" lang="sk-SK" sz="23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hangingPunct="0">
              <a:buNone/>
            </a:pPr>
            <a:endParaRPr kumimoji="0" lang="sk-SK" sz="23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Harmonogram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/>
          </p:cNvSpPr>
          <p:nvPr/>
        </p:nvSpPr>
        <p:spPr>
          <a:xfrm>
            <a:off x="1079500" y="1258887"/>
            <a:ext cx="8353300" cy="5400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endParaRPr kumimoji="0" lang="sk-SK" sz="2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lvl="0" hangingPunct="0">
              <a:buNone/>
            </a:pPr>
            <a:endParaRPr lang="sk-SK" sz="2300" dirty="0" smtClean="0">
              <a:latin typeface="Myriad Pro" pitchFamily="34" charset="0"/>
            </a:endParaRPr>
          </a:p>
          <a:p>
            <a:pPr lvl="0" hangingPunct="0">
              <a:buNone/>
            </a:pPr>
            <a:endParaRPr lang="sk-SK" sz="2300" dirty="0">
              <a:latin typeface="Myriad Pro" pitchFamily="34" charset="0"/>
            </a:endParaRPr>
          </a:p>
          <a:p>
            <a:pPr lvl="0" hangingPunct="0">
              <a:buNone/>
            </a:pPr>
            <a:r>
              <a:rPr lang="sk-SK" sz="2300" u="sng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Koordinátorka </a:t>
            </a:r>
            <a:r>
              <a:rPr lang="sk-SK" sz="2300" u="sng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PR:</a:t>
            </a:r>
          </a:p>
          <a:p>
            <a:pPr lvl="0" hangingPunct="0">
              <a:buNone/>
            </a:pPr>
            <a:endParaRPr lang="sk-SK" sz="2300" u="sng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lvl="0" hangingPunct="0">
              <a:buNone/>
            </a:pPr>
            <a:r>
              <a:rPr kumimoji="0" lang="sk-SK" sz="23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Myriad Pro" pitchFamily="34" charset="0"/>
                <a:ea typeface="Microsoft YaHei" pitchFamily="2"/>
                <a:cs typeface="Arial Unicode MS" pitchFamily="2"/>
              </a:rPr>
              <a:t>Ing. Zuzana </a:t>
            </a:r>
            <a:r>
              <a:rPr kumimoji="0" lang="sk-SK" sz="2300" b="0" i="0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highlight>
                  <a:scrgbClr r="0" g="0" b="0">
                    <a:alpha val="0"/>
                  </a:scrgbClr>
                </a:highlight>
                <a:uLnTx/>
                <a:uFillTx/>
                <a:latin typeface="Myriad Pro" pitchFamily="34" charset="0"/>
                <a:ea typeface="Microsoft YaHei" pitchFamily="2"/>
                <a:cs typeface="Arial Unicode MS" pitchFamily="2"/>
              </a:rPr>
              <a:t>Kosírová</a:t>
            </a:r>
            <a:endParaRPr kumimoji="0" lang="sk-SK" sz="23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hangingPunct="0">
              <a:buNone/>
            </a:pP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E-mail</a:t>
            </a: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: </a:t>
            </a:r>
            <a:r>
              <a:rPr lang="sk-SK" sz="2300" dirty="0" err="1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kosirova.zuzana@trnava-vuc.sk</a:t>
            </a: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 </a:t>
            </a:r>
          </a:p>
          <a:p>
            <a:pPr hangingPunct="0">
              <a:buNone/>
            </a:pP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tel.: </a:t>
            </a: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0908726462</a:t>
            </a:r>
            <a:r>
              <a:rPr lang="sk-SK" sz="2400" dirty="0" smtClean="0"/>
              <a:t>, </a:t>
            </a:r>
            <a:r>
              <a:rPr lang="sk-SK" sz="23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033/555</a:t>
            </a:r>
            <a:r>
              <a:rPr lang="sk-SK" sz="2400" dirty="0"/>
              <a:t> </a:t>
            </a: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9147</a:t>
            </a:r>
          </a:p>
          <a:p>
            <a:pPr hangingPunct="0">
              <a:buNone/>
            </a:pPr>
            <a:endParaRPr lang="sk-SK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hangingPunct="0">
              <a:buNone/>
            </a:pPr>
            <a:r>
              <a:rPr lang="sk-SK" sz="2300" u="sng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Adresa:</a:t>
            </a:r>
          </a:p>
          <a:p>
            <a:pPr hangingPunct="0">
              <a:buNone/>
            </a:pPr>
            <a:endParaRPr lang="sk-SK" sz="2300" u="sng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hangingPunct="0">
              <a:buNone/>
            </a:pP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Trnavský samosprávny kraj</a:t>
            </a:r>
          </a:p>
          <a:p>
            <a:pPr hangingPunct="0">
              <a:buNone/>
            </a:pP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Starohájska 10</a:t>
            </a:r>
          </a:p>
          <a:p>
            <a:pPr hangingPunct="0">
              <a:buNone/>
            </a:pPr>
            <a:r>
              <a:rPr lang="sk-SK" sz="23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yriad Pro" pitchFamily="34" charset="0"/>
                <a:ea typeface="Microsoft YaHei" pitchFamily="2"/>
                <a:cs typeface="Arial Unicode MS" pitchFamily="2"/>
              </a:rPr>
              <a:t>917 01 Trnava</a:t>
            </a:r>
          </a:p>
          <a:p>
            <a:pPr hangingPunct="0">
              <a:buNone/>
            </a:pPr>
            <a:endParaRPr lang="sk-SK" sz="2300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Myriad Pro" pitchFamily="34" charset="0"/>
              <a:ea typeface="Microsoft YaHei" pitchFamily="2"/>
              <a:cs typeface="Arial Unicode MS" pitchFamily="2"/>
            </a:endParaRPr>
          </a:p>
          <a:p>
            <a:pPr hangingPunct="0">
              <a:buNone/>
            </a:pPr>
            <a:endParaRPr kumimoji="0" lang="sk-SK" sz="2300" b="0" i="0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highlight>
                <a:scrgbClr r="0" g="0" b="0">
                  <a:alpha val="0"/>
                </a:scrgbClr>
              </a:highlight>
              <a:uLnTx/>
              <a:uFillTx/>
              <a:latin typeface="Myriad Pro" pitchFamily="34" charset="0"/>
              <a:ea typeface="Microsoft YaHei" pitchFamily="2"/>
              <a:cs typeface="Arial Unicode MS" pitchFamily="2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Kontakty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79500" y="539477"/>
            <a:ext cx="7921626" cy="71948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x-none" sz="4000" b="1" smtClean="0">
                <a:latin typeface="Myriad Pro" pitchFamily="34" charset="0"/>
              </a:rPr>
              <a:t>Participatívny</a:t>
            </a:r>
            <a:r>
              <a:rPr lang="sk-SK" sz="4000" b="1" dirty="0" smtClean="0">
                <a:latin typeface="Myriad Pro" pitchFamily="34" charset="0"/>
              </a:rPr>
              <a:t> </a:t>
            </a:r>
            <a:r>
              <a:rPr lang="x-none" sz="4000" b="1" smtClean="0">
                <a:latin typeface="Myriad Pro" pitchFamily="34" charset="0"/>
              </a:rPr>
              <a:t>rozpočet</a:t>
            </a:r>
            <a:endParaRPr lang="x-none" sz="4000" b="1">
              <a:latin typeface="Myriad Pro" pitchFamily="34" charset="0"/>
            </a:endParaRP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9"/>
            <a:ext cx="7921625" cy="5378792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PR vznikol v roku 1989 v brazílskom meste Porto 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Alegre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, dnes je rozšírený vo viac ako 1500 samosprávach na všetkých obývaných 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kontinetoch</a:t>
            </a: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- PR je 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mechanizmus </a:t>
            </a:r>
            <a:r>
              <a:rPr lang="x-none" sz="2300" b="1">
                <a:solidFill>
                  <a:srgbClr val="000000"/>
                </a:solidFill>
                <a:latin typeface="Myriad Pro" pitchFamily="34" charset="0"/>
              </a:rPr>
              <a:t>(alebo proces), pomocou ktorého 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obyvateľstvo rozhoduje</a:t>
            </a: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,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x-none" sz="2300" b="1">
                <a:solidFill>
                  <a:srgbClr val="000000"/>
                </a:solidFill>
                <a:latin typeface="Myriad Pro" pitchFamily="34" charset="0"/>
              </a:rPr>
              <a:t>alebo </a:t>
            </a: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sa 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podieľa </a:t>
            </a:r>
            <a:r>
              <a:rPr lang="x-none" sz="2300" b="1">
                <a:solidFill>
                  <a:srgbClr val="000000"/>
                </a:solidFill>
                <a:latin typeface="Myriad Pro" pitchFamily="34" charset="0"/>
              </a:rPr>
              <a:t>na rozhodovaní o tom, kam smerujú 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všetky</a:t>
            </a: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,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x-none" sz="2300" b="1">
                <a:solidFill>
                  <a:srgbClr val="000000"/>
                </a:solidFill>
                <a:latin typeface="Myriad Pro" pitchFamily="34" charset="0"/>
              </a:rPr>
              <a:t>alebo časť dostupných verejných 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zdrojov</a:t>
            </a:r>
            <a:endParaRPr lang="sk-SK" sz="2300" b="1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FontTx/>
              <a:buChar char="-"/>
            </a:pPr>
            <a:endParaRPr lang="x-none" sz="230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x-none" sz="2300">
              <a:solidFill>
                <a:srgbClr val="000000"/>
              </a:solidFill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x-none" sz="2300">
                <a:solidFill>
                  <a:srgbClr val="000000"/>
                </a:solidFill>
                <a:latin typeface="Asap" pitchFamily="1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79500" y="539477"/>
            <a:ext cx="7921626" cy="71948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sk-SK" sz="4000" b="1" dirty="0" smtClean="0">
                <a:latin typeface="Myriad Pro" pitchFamily="34" charset="0"/>
              </a:rPr>
              <a:t>PR vo svete</a:t>
            </a:r>
            <a:endParaRPr lang="x-none" sz="4000" b="1">
              <a:latin typeface="Myriad Pro" pitchFamily="34" charset="0"/>
            </a:endParaRP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9"/>
            <a:ext cx="7921625" cy="5378792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001"/>
              </a:spcBef>
              <a:spcAft>
                <a:spcPts val="0"/>
              </a:spcAft>
              <a:buFontTx/>
              <a:buChar char="-"/>
            </a:pPr>
            <a:endParaRPr lang="x-none" sz="230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x-none" sz="2300">
              <a:solidFill>
                <a:srgbClr val="000000"/>
              </a:solidFill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x-none" sz="2300">
                <a:solidFill>
                  <a:srgbClr val="000000"/>
                </a:solidFill>
                <a:latin typeface="Asap" pitchFamily="18"/>
              </a:rPr>
              <a:t> </a:t>
            </a:r>
          </a:p>
        </p:txBody>
      </p:sp>
      <p:pic>
        <p:nvPicPr>
          <p:cNvPr id="2051" name="Picture 3" descr="C:\_ROBOT\UTOPIA\TTSK\1VS\prezka\pr vo svete.JPG"/>
          <p:cNvPicPr>
            <a:picLocks noChangeAspect="1" noChangeArrowheads="1"/>
          </p:cNvPicPr>
          <p:nvPr/>
        </p:nvPicPr>
        <p:blipFill>
          <a:blip r:embed="rId3" cstate="print"/>
          <a:srcRect l="8856" r="2536"/>
          <a:stretch>
            <a:fillRect/>
          </a:stretch>
        </p:blipFill>
        <p:spPr bwMode="auto">
          <a:xfrm>
            <a:off x="1079500" y="1258887"/>
            <a:ext cx="7921625" cy="540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PR na Slovensku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  <p:sp>
        <p:nvSpPr>
          <p:cNvPr id="8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9"/>
            <a:ext cx="7921625" cy="5378792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6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sk-SK" sz="26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x-none" sz="1800">
              <a:solidFill>
                <a:srgbClr val="000000"/>
              </a:solidFill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x-none" sz="2000">
                <a:solidFill>
                  <a:srgbClr val="000000"/>
                </a:solidFill>
                <a:latin typeface="Asap" pitchFamily="18"/>
              </a:rPr>
              <a:t> </a:t>
            </a:r>
          </a:p>
        </p:txBody>
      </p:sp>
      <p:pic>
        <p:nvPicPr>
          <p:cNvPr id="1026" name="Picture 2" descr="C:\_ROBOT\UTOPIA\TTSK\1VS\prezka\7746_logo-slogan-transp-320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595" y="1812858"/>
            <a:ext cx="3020597" cy="2376264"/>
          </a:xfrm>
          <a:prstGeom prst="rect">
            <a:avLst/>
          </a:prstGeom>
          <a:noFill/>
        </p:spPr>
      </p:pic>
      <p:pic>
        <p:nvPicPr>
          <p:cNvPr id="1027" name="Picture 3" descr="C:\_ROBOT\UTOPIA\TTSK\1VS\prezka\PR-pre-Trnavu-logo-stvor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2108" y="1596834"/>
            <a:ext cx="2664668" cy="2664668"/>
          </a:xfrm>
          <a:prstGeom prst="rect">
            <a:avLst/>
          </a:prstGeom>
          <a:noFill/>
        </p:spPr>
      </p:pic>
      <p:pic>
        <p:nvPicPr>
          <p:cNvPr id="1029" name="Picture 5" descr="C:\_ROBOT\UTOPIA\TTSK\1VS\prezka\logo 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8744" y="4185759"/>
            <a:ext cx="1800000" cy="2546406"/>
          </a:xfrm>
          <a:prstGeom prst="rect">
            <a:avLst/>
          </a:prstGeom>
          <a:noFill/>
        </p:spPr>
      </p:pic>
      <p:pic>
        <p:nvPicPr>
          <p:cNvPr id="1030" name="Picture 6" descr="C:\_ROBOT\UTOPIA\TTSK\1VS\prezka\1902069_10152041317686088_525780582120955422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9820" y="1668842"/>
            <a:ext cx="2664668" cy="2687059"/>
          </a:xfrm>
          <a:prstGeom prst="rect">
            <a:avLst/>
          </a:prstGeom>
          <a:noFill/>
        </p:spPr>
      </p:pic>
      <p:pic>
        <p:nvPicPr>
          <p:cNvPr id="1032" name="Picture 8" descr="C:\_ROBOT\UTOPIA\TTSK\1VS\prezka\46447539_2160644650855643_6219269174691102720_o_c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0" y="5152309"/>
            <a:ext cx="5184950" cy="787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1079500" y="539477"/>
            <a:ext cx="7921626" cy="71948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x-none" sz="4000" b="1" smtClean="0">
                <a:latin typeface="Myriad Pro" pitchFamily="34" charset="0"/>
              </a:rPr>
              <a:t>Participatívny</a:t>
            </a:r>
            <a:r>
              <a:rPr lang="sk-SK" sz="4000" b="1" dirty="0" smtClean="0">
                <a:latin typeface="Myriad Pro" pitchFamily="34" charset="0"/>
              </a:rPr>
              <a:t> </a:t>
            </a:r>
            <a:r>
              <a:rPr lang="x-none" sz="4000" b="1" smtClean="0">
                <a:latin typeface="Myriad Pro" pitchFamily="34" charset="0"/>
              </a:rPr>
              <a:t>rozpočet</a:t>
            </a:r>
            <a:endParaRPr lang="x-none" sz="4000" b="1">
              <a:latin typeface="Myriad Pro" pitchFamily="34" charset="0"/>
            </a:endParaRP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9"/>
            <a:ext cx="7921625" cy="5378792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podporuje účasť obyvateľov na správe vecí verejných a rozvíja občiansku spoločnosť</a:t>
            </a: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umožňuje občanom navrhovať malé 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komunitné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 projekty, ale aj väčšie zadania, či priority (mestské, regionálne)</a:t>
            </a:r>
          </a:p>
          <a:p>
            <a:pPr marL="0" indent="0" algn="l">
              <a:spcBef>
                <a:spcPts val="1001"/>
              </a:spcBef>
              <a:spcAft>
                <a:spcPts val="0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podporuje demokratizáciu a transparentnosť verejnej správy</a:t>
            </a:r>
          </a:p>
          <a:p>
            <a:pPr marL="0" lvl="0" indent="0" algn="l">
              <a:spcBef>
                <a:spcPts val="1001"/>
              </a:spcBef>
              <a:spcAft>
                <a:spcPts val="0"/>
              </a:spcAft>
              <a:buFontTx/>
              <a:buChar char="-"/>
            </a:pPr>
            <a:endParaRPr lang="x-none" sz="230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ctr">
              <a:spcAft>
                <a:spcPts val="0"/>
              </a:spcAft>
              <a:buNone/>
            </a:pPr>
            <a:endParaRPr lang="x-none" sz="2300">
              <a:solidFill>
                <a:srgbClr val="000000"/>
              </a:solidFill>
            </a:endParaRPr>
          </a:p>
          <a:p>
            <a:pPr marL="0" lvl="0" indent="0" algn="ctr">
              <a:spcAft>
                <a:spcPts val="0"/>
              </a:spcAft>
              <a:buNone/>
            </a:pPr>
            <a:r>
              <a:rPr lang="x-none" sz="2300">
                <a:solidFill>
                  <a:srgbClr val="000000"/>
                </a:solidFill>
                <a:latin typeface="Asap" pitchFamily="1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1079500" y="1258888"/>
            <a:ext cx="7921625" cy="6797551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občania navrhujú projekty, ktoré môžu byť podporené z PR</a:t>
            </a:r>
          </a:p>
          <a:p>
            <a:pPr marL="0" lvl="0" indent="0" algn="l">
              <a:spcAft>
                <a:spcPts val="0"/>
              </a:spcAft>
              <a:buNone/>
            </a:pP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- schválené  finančné prostriedky:		250</a:t>
            </a:r>
            <a:r>
              <a:rPr lang="sk-SK" sz="2300" b="1" dirty="0">
                <a:solidFill>
                  <a:srgbClr val="000000"/>
                </a:solidFill>
                <a:latin typeface="Myriad Pro" pitchFamily="34" charset="0"/>
              </a:rPr>
              <a:t> 000 €</a:t>
            </a:r>
          </a:p>
          <a:p>
            <a:pPr marL="0" lvl="0" indent="0" algn="l">
              <a:spcAft>
                <a:spcPts val="0"/>
              </a:spcAft>
              <a:buNone/>
            </a:pP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- maximálna </a:t>
            </a:r>
            <a:r>
              <a:rPr lang="sk-SK" sz="2300" b="1" dirty="0">
                <a:solidFill>
                  <a:srgbClr val="000000"/>
                </a:solidFill>
                <a:latin typeface="Myriad Pro" pitchFamily="34" charset="0"/>
              </a:rPr>
              <a:t>podpora pre </a:t>
            </a: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jeden projekt:		     5 </a:t>
            </a:r>
            <a:r>
              <a:rPr lang="sk-SK" sz="2300" b="1" dirty="0">
                <a:solidFill>
                  <a:srgbClr val="000000"/>
                </a:solidFill>
                <a:latin typeface="Myriad Pro" pitchFamily="34" charset="0"/>
              </a:rPr>
              <a:t>000 €</a:t>
            </a:r>
          </a:p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endParaRPr lang="sk-SK" sz="135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142875" indent="-142875" algn="l">
              <a:buNone/>
              <a:tabLst>
                <a:tab pos="2193479" algn="l"/>
              </a:tabLst>
            </a:pPr>
            <a:r>
              <a:rPr lang="sk-SK" sz="1350" dirty="0" smtClean="0">
                <a:solidFill>
                  <a:srgbClr val="000000"/>
                </a:solidFill>
                <a:latin typeface="Myriad Pro" pitchFamily="34" charset="0"/>
              </a:rPr>
              <a:t>Čiastka sa rozdeľuje podľa priemerného počtu trvale bývajúceho obyvateľstva v Trnavskom kraji (ŠÚ SR, 2017)</a:t>
            </a:r>
            <a:endParaRPr lang="sk-SK" sz="1350" dirty="0">
              <a:solidFill>
                <a:srgbClr val="000000"/>
              </a:solidFill>
              <a:latin typeface="Myriad Pro" pitchFamily="34" charset="0"/>
            </a:endParaRPr>
          </a:p>
          <a:p>
            <a:pPr marL="0" marR="63000" lvl="0" indent="0"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  <a:p>
            <a:pPr lvl="0">
              <a:buNone/>
            </a:pP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x-none" sz="4000" b="1" smtClean="0">
                <a:latin typeface="Myriad Pro" pitchFamily="34" charset="0"/>
              </a:rPr>
              <a:t>Participatívny</a:t>
            </a:r>
            <a:r>
              <a:rPr lang="sk-SK" sz="4000" b="1" dirty="0" smtClean="0">
                <a:latin typeface="Myriad Pro" pitchFamily="34" charset="0"/>
              </a:rPr>
              <a:t> </a:t>
            </a:r>
            <a:r>
              <a:rPr lang="x-none" sz="4000" b="1" smtClean="0">
                <a:latin typeface="Myriad Pro" pitchFamily="34" charset="0"/>
              </a:rPr>
              <a:t>rozpočet</a:t>
            </a: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 TTSK 2019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024088" y="3154119"/>
            <a:ext cx="45365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tabLst>
                <a:tab pos="2193479" algn="l"/>
              </a:tabLst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Trnava	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	58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 000 €</a:t>
            </a:r>
          </a:p>
          <a:p>
            <a:pPr marL="142875" indent="-142875">
              <a:tabLst>
                <a:tab pos="2193479" algn="l"/>
              </a:tabLst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Dunajská Streda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	54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000 €</a:t>
            </a:r>
          </a:p>
          <a:p>
            <a:pPr marL="142875" indent="-142875">
              <a:tabLst>
                <a:tab pos="2193479" algn="l"/>
              </a:tabLst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Galanta 	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	42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000 €</a:t>
            </a:r>
          </a:p>
          <a:p>
            <a:pPr marL="142875" indent="-142875">
              <a:tabLst>
                <a:tab pos="2193479" algn="l"/>
              </a:tabLst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Piešťany	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	28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000 €</a:t>
            </a:r>
          </a:p>
          <a:p>
            <a:pPr marL="142875" indent="-142875">
              <a:tabLst>
                <a:tab pos="2193479" algn="l"/>
              </a:tabLst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Senica 	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	27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000 €</a:t>
            </a:r>
          </a:p>
          <a:p>
            <a:pPr marL="142875" indent="-142875">
              <a:tabLst>
                <a:tab pos="2193479" algn="l"/>
              </a:tabLst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Skalica 	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	21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000 €</a:t>
            </a:r>
          </a:p>
          <a:p>
            <a:pPr marL="142875" indent="-142875">
              <a:tabLst>
                <a:tab pos="2193479" algn="l"/>
              </a:tabLst>
            </a:pP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Hlohovec 	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	20 </a:t>
            </a:r>
            <a:r>
              <a:rPr lang="sk-SK" sz="2300" dirty="0">
                <a:solidFill>
                  <a:srgbClr val="000000"/>
                </a:solidFill>
                <a:latin typeface="Myriad Pro" pitchFamily="34" charset="0"/>
              </a:rPr>
              <a:t>000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€</a:t>
            </a:r>
            <a:endParaRPr lang="sk-SK" sz="2300" dirty="0">
              <a:solidFill>
                <a:srgbClr val="00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79500" y="1258889"/>
            <a:ext cx="7921626" cy="5400674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- sú 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nízkorozpočtové </a:t>
            </a:r>
            <a:r>
              <a:rPr lang="x-none" sz="2300" dirty="0">
                <a:solidFill>
                  <a:srgbClr val="000000"/>
                </a:solidFill>
                <a:latin typeface="Myriad Pro" pitchFamily="34" charset="0"/>
              </a:rPr>
              <a:t>intervencie do 5000€</a:t>
            </a:r>
            <a:r>
              <a:rPr lang="x-none" sz="2300">
                <a:solidFill>
                  <a:srgbClr val="000000"/>
                </a:solidFill>
                <a:latin typeface="Myriad Pro" pitchFamily="34" charset="0"/>
              </a:rPr>
              <a:t>, 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ktor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é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x-none" sz="2300" dirty="0">
                <a:solidFill>
                  <a:srgbClr val="000000"/>
                </a:solidFill>
                <a:latin typeface="Myriad Pro" pitchFamily="34" charset="0"/>
              </a:rPr>
              <a:t>realizujú </a:t>
            </a:r>
            <a:r>
              <a:rPr lang="x-none" sz="2300">
                <a:solidFill>
                  <a:srgbClr val="000000"/>
                </a:solidFill>
                <a:latin typeface="Myriad Pro" pitchFamily="34" charset="0"/>
              </a:rPr>
              <a:t>samotní 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občania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,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x-none" sz="2300" dirty="0">
                <a:solidFill>
                  <a:srgbClr val="000000"/>
                </a:solidFill>
                <a:latin typeface="Myriad Pro" pitchFamily="34" charset="0"/>
              </a:rPr>
              <a:t>alebo občianske združenia v spolupráci </a:t>
            </a:r>
            <a:r>
              <a:rPr lang="x-none" sz="2300">
                <a:solidFill>
                  <a:srgbClr val="000000"/>
                </a:solidFill>
                <a:latin typeface="Myriad Pro" pitchFamily="34" charset="0"/>
              </a:rPr>
              <a:t>so 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samosprávou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 na území kraja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sk-SK" sz="2300" dirty="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None/>
            </a:pPr>
            <a:r>
              <a:rPr lang="x-none" sz="2300" u="sng" smtClean="0">
                <a:solidFill>
                  <a:srgbClr val="000000"/>
                </a:solidFill>
                <a:latin typeface="Myriad Pro" pitchFamily="34" charset="0"/>
              </a:rPr>
              <a:t>C</a:t>
            </a:r>
            <a:r>
              <a:rPr lang="sk-SK" sz="2300" u="sng" dirty="0" err="1" smtClean="0">
                <a:solidFill>
                  <a:srgbClr val="000000"/>
                </a:solidFill>
                <a:latin typeface="Myriad Pro" pitchFamily="34" charset="0"/>
              </a:rPr>
              <a:t>iele</a:t>
            </a:r>
            <a:r>
              <a:rPr lang="sk-SK" sz="2300" u="sng" dirty="0" smtClean="0">
                <a:solidFill>
                  <a:srgbClr val="000000"/>
                </a:solidFill>
                <a:latin typeface="Myriad Pro" pitchFamily="34" charset="0"/>
              </a:rPr>
              <a:t>:</a:t>
            </a:r>
          </a:p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- </a:t>
            </a:r>
            <a:r>
              <a:rPr lang="x-none" sz="2300" b="1" dirty="0">
                <a:solidFill>
                  <a:srgbClr val="000000"/>
                </a:solidFill>
                <a:latin typeface="Myriad Pro" pitchFamily="34" charset="0"/>
              </a:rPr>
              <a:t>vytvárať nové </a:t>
            </a:r>
            <a:r>
              <a:rPr lang="x-none" sz="2300" b="1">
                <a:solidFill>
                  <a:srgbClr val="000000"/>
                </a:solidFill>
                <a:latin typeface="Myriad Pro" pitchFamily="34" charset="0"/>
              </a:rPr>
              <a:t>verejné 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služby</a:t>
            </a: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,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x-none" sz="2300" b="1" dirty="0">
                <a:solidFill>
                  <a:srgbClr val="000000"/>
                </a:solidFill>
                <a:latin typeface="Myriad Pro" pitchFamily="34" charset="0"/>
              </a:rPr>
              <a:t>alebo inovovať jestvujúce</a:t>
            </a:r>
          </a:p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x-none" sz="2300" b="1">
                <a:solidFill>
                  <a:srgbClr val="000000"/>
                </a:solidFill>
                <a:latin typeface="Myriad Pro" pitchFamily="34" charset="0"/>
              </a:rPr>
              <a:t>- 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stimulovať</a:t>
            </a:r>
            <a:r>
              <a:rPr lang="sk-SK" sz="2300" b="1" dirty="0" smtClean="0">
                <a:solidFill>
                  <a:srgbClr val="000000"/>
                </a:solidFill>
                <a:latin typeface="Myriad Pro" pitchFamily="34" charset="0"/>
              </a:rPr>
              <a:t>,</a:t>
            </a:r>
            <a:r>
              <a:rPr lang="x-none" sz="2300" b="1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x-none" sz="2300" b="1" dirty="0">
                <a:solidFill>
                  <a:srgbClr val="000000"/>
                </a:solidFill>
                <a:latin typeface="Myriad Pro" pitchFamily="34" charset="0"/>
              </a:rPr>
              <a:t>alebo rozvíjať komunitné a susedské vzťahy</a:t>
            </a:r>
          </a:p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x-none" sz="2300" b="1" dirty="0">
                <a:solidFill>
                  <a:srgbClr val="000000"/>
                </a:solidFill>
                <a:latin typeface="Myriad Pro" pitchFamily="34" charset="0"/>
              </a:rPr>
              <a:t>- revitalizovať verejné priestranstvo</a:t>
            </a:r>
          </a:p>
          <a:p>
            <a:pPr marL="0" lvl="0" indent="0" algn="l">
              <a:spcAft>
                <a:spcPts val="0"/>
              </a:spcAft>
              <a:buNone/>
            </a:pPr>
            <a:endParaRPr lang="x-none" sz="23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3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Občianske projekty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Občianske projekty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  <p:sp>
        <p:nvSpPr>
          <p:cNvPr id="8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540" y="1258889"/>
            <a:ext cx="8281292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k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toré 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vytvorili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nové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,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alebo inovov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ali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jestvujúce verejné služby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pic>
        <p:nvPicPr>
          <p:cNvPr id="3074" name="Picture 2" descr="C:\Users\pc\Downloads\12705719_1931990957017313_250334145053760033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540" y="1763613"/>
            <a:ext cx="3240000" cy="1822500"/>
          </a:xfrm>
          <a:prstGeom prst="rect">
            <a:avLst/>
          </a:prstGeom>
          <a:noFill/>
        </p:spPr>
      </p:pic>
      <p:sp>
        <p:nvSpPr>
          <p:cNvPr id="5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912" y="3635821"/>
            <a:ext cx="3744416" cy="36004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Prevencia sociálnej izolácie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pic>
        <p:nvPicPr>
          <p:cNvPr id="3075" name="Picture 3" descr="C:\Users\pc\Downloads\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712" y="1763613"/>
            <a:ext cx="3240000" cy="1820700"/>
          </a:xfrm>
          <a:prstGeom prst="rect">
            <a:avLst/>
          </a:prstGeom>
          <a:noFill/>
        </p:spPr>
      </p:pic>
      <p:sp>
        <p:nvSpPr>
          <p:cNvPr id="9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5400352" y="3635821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Deti píšu deťom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pic>
        <p:nvPicPr>
          <p:cNvPr id="3076" name="Picture 4" descr="C:\Users\pc\Downloads\23755297_768379426679495_882531109663127685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540" y="4139877"/>
            <a:ext cx="3240000" cy="2161187"/>
          </a:xfrm>
          <a:prstGeom prst="rect">
            <a:avLst/>
          </a:prstGeom>
          <a:noFill/>
        </p:spPr>
      </p:pic>
      <p:sp>
        <p:nvSpPr>
          <p:cNvPr id="10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912" y="6300117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Senior 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Art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11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5400352" y="6300117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Vedomá Trnava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pic>
        <p:nvPicPr>
          <p:cNvPr id="3077" name="Picture 5" descr="C:\Users\pc\Downloads\14732379_1865148023764407_2119161022834649030_n.jpg"/>
          <p:cNvPicPr>
            <a:picLocks noChangeAspect="1" noChangeArrowheads="1"/>
          </p:cNvPicPr>
          <p:nvPr/>
        </p:nvPicPr>
        <p:blipFill>
          <a:blip r:embed="rId5" cstate="print"/>
          <a:srcRect b="9630"/>
          <a:stretch>
            <a:fillRect/>
          </a:stretch>
        </p:blipFill>
        <p:spPr bwMode="auto">
          <a:xfrm>
            <a:off x="5400351" y="4104133"/>
            <a:ext cx="3240000" cy="21959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1079500" y="539477"/>
            <a:ext cx="7921626" cy="7194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yriad Pro" pitchFamily="34" charset="0"/>
                <a:cs typeface="Tahoma" pitchFamily="2"/>
              </a:rPr>
              <a:t>Občianske projekty</a:t>
            </a:r>
            <a:endParaRPr kumimoji="0" lang="x-none" sz="4000" b="1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yriad Pro" pitchFamily="34" charset="0"/>
              <a:cs typeface="Tahoma" pitchFamily="2"/>
            </a:endParaRPr>
          </a:p>
        </p:txBody>
      </p:sp>
      <p:sp>
        <p:nvSpPr>
          <p:cNvPr id="8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540" y="1258889"/>
            <a:ext cx="8281292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k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toré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rozvíja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li</a:t>
            </a:r>
            <a:r>
              <a:rPr lang="x-none" sz="2300" smtClean="0">
                <a:solidFill>
                  <a:srgbClr val="000000"/>
                </a:solidFill>
                <a:latin typeface="Myriad Pro" pitchFamily="34" charset="0"/>
              </a:rPr>
              <a:t> komunitné a susedské vzťahy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5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912" y="3851177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Tančiareň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 pre seniorov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9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5400352" y="6514211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Komunitná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Cyklodielňa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11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439912" y="6515473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Pestujeme dobro(</a:t>
            </a:r>
            <a:r>
              <a:rPr lang="sk-SK" sz="2300" dirty="0" err="1" smtClean="0">
                <a:solidFill>
                  <a:srgbClr val="000000"/>
                </a:solidFill>
                <a:latin typeface="Myriad Pro" pitchFamily="34" charset="0"/>
              </a:rPr>
              <a:t>tky</a:t>
            </a: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)</a:t>
            </a:r>
            <a:endParaRPr lang="x-none" sz="2300" smtClean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sp>
        <p:nvSpPr>
          <p:cNvPr id="12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5400352" y="3851177"/>
            <a:ext cx="3456384" cy="360708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spcBef>
                <a:spcPts val="1199"/>
              </a:spcBef>
              <a:spcAft>
                <a:spcPts val="1199"/>
              </a:spcAft>
              <a:buNone/>
            </a:pPr>
            <a:r>
              <a:rPr lang="sk-SK" sz="2300" dirty="0" smtClean="0">
                <a:solidFill>
                  <a:srgbClr val="000000"/>
                </a:solidFill>
                <a:latin typeface="Myriad Pro" pitchFamily="34" charset="0"/>
              </a:rPr>
              <a:t>Vtáky v meste</a:t>
            </a:r>
            <a:endParaRPr lang="x-none" sz="2300" dirty="0">
              <a:solidFill>
                <a:srgbClr val="000000"/>
              </a:solidFill>
              <a:latin typeface="Myriad Pro" pitchFamily="34" charset="0"/>
            </a:endParaRPr>
          </a:p>
          <a:p>
            <a:pPr marL="0" lvl="0" indent="0" algn="l">
              <a:spcAft>
                <a:spcPts val="0"/>
              </a:spcAft>
              <a:buFontTx/>
              <a:buChar char="-"/>
            </a:pPr>
            <a:endParaRPr lang="x-none" sz="2000">
              <a:solidFill>
                <a:srgbClr val="000000"/>
              </a:solidFill>
            </a:endParaRPr>
          </a:p>
          <a:p>
            <a:pPr marL="0" lvl="0" indent="0" algn="l">
              <a:spcAft>
                <a:spcPts val="0"/>
              </a:spcAft>
              <a:buNone/>
            </a:pPr>
            <a:endParaRPr lang="x-none" sz="2000">
              <a:solidFill>
                <a:srgbClr val="000000"/>
              </a:solidFill>
              <a:latin typeface="Asap Medium" pitchFamily="18"/>
            </a:endParaRPr>
          </a:p>
        </p:txBody>
      </p:sp>
      <p:pic>
        <p:nvPicPr>
          <p:cNvPr id="4098" name="Picture 2" descr="C:\Users\pc\Downloads\1932298_1550533011829778_54349198575489517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272" y="4382473"/>
            <a:ext cx="3240000" cy="2133000"/>
          </a:xfrm>
          <a:prstGeom prst="rect">
            <a:avLst/>
          </a:prstGeom>
          <a:noFill/>
        </p:spPr>
      </p:pic>
      <p:pic>
        <p:nvPicPr>
          <p:cNvPr id="4099" name="Picture 3" descr="C:\Users\pc\Downloads\stastni lu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352" y="4355233"/>
            <a:ext cx="3240000" cy="2160000"/>
          </a:xfrm>
          <a:prstGeom prst="rect">
            <a:avLst/>
          </a:prstGeom>
          <a:noFill/>
        </p:spPr>
      </p:pic>
      <p:pic>
        <p:nvPicPr>
          <p:cNvPr id="4100" name="Picture 4" descr="C:\Users\pc\Downloads\21149892_1436182679795658_741351152173758775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712" y="1691177"/>
            <a:ext cx="3240000" cy="2160000"/>
          </a:xfrm>
          <a:prstGeom prst="rect">
            <a:avLst/>
          </a:prstGeom>
          <a:noFill/>
        </p:spPr>
      </p:pic>
      <p:pic>
        <p:nvPicPr>
          <p:cNvPr id="4101" name="Picture 5" descr="C:\Users\pc\Downloads\15241810_1883502121928997_7448139120644415139_n.jpg"/>
          <p:cNvPicPr>
            <a:picLocks noChangeAspect="1" noChangeArrowheads="1"/>
          </p:cNvPicPr>
          <p:nvPr/>
        </p:nvPicPr>
        <p:blipFill>
          <a:blip r:embed="rId5" cstate="print"/>
          <a:srcRect l="15172"/>
          <a:stretch>
            <a:fillRect/>
          </a:stretch>
        </p:blipFill>
        <p:spPr bwMode="auto">
          <a:xfrm>
            <a:off x="1439912" y="1682603"/>
            <a:ext cx="3240360" cy="21487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Slide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465</Words>
  <Application>Microsoft Office PowerPoint</Application>
  <PresentationFormat>Vlastná</PresentationFormat>
  <Paragraphs>199</Paragraphs>
  <Slides>18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Default</vt:lpstr>
      <vt:lpstr>Blank Slide</vt:lpstr>
      <vt:lpstr>Blank Slide_</vt:lpstr>
      <vt:lpstr>Snímka 1</vt:lpstr>
      <vt:lpstr>Participatívny rozpočet</vt:lpstr>
      <vt:lpstr>PR vo svete</vt:lpstr>
      <vt:lpstr>Snímka 4</vt:lpstr>
      <vt:lpstr>Participatívny rozpočet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 je PARTICIPATÍVNY ROZPOČET</dc:title>
  <dc:creator>pc</dc:creator>
  <cp:lastModifiedBy>Zuzana</cp:lastModifiedBy>
  <cp:revision>52</cp:revision>
  <dcterms:created xsi:type="dcterms:W3CDTF">2009-04-16T11:32:32Z</dcterms:created>
  <dcterms:modified xsi:type="dcterms:W3CDTF">2019-02-02T19:50:42Z</dcterms:modified>
</cp:coreProperties>
</file>